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0" r:id="rId6"/>
    <p:sldId id="260" r:id="rId7"/>
    <p:sldId id="261" r:id="rId8"/>
    <p:sldId id="262" r:id="rId9"/>
    <p:sldId id="263" r:id="rId10"/>
    <p:sldId id="269" r:id="rId11"/>
    <p:sldId id="264" r:id="rId12"/>
    <p:sldId id="265" r:id="rId13"/>
    <p:sldId id="266" r:id="rId14"/>
    <p:sldId id="267" r:id="rId15"/>
    <p:sldId id="26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54996-4E83-744E-BA6E-44C0B8615DF0}"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54996-4E83-744E-BA6E-44C0B8615DF0}"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54996-4E83-744E-BA6E-44C0B8615DF0}"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54996-4E83-744E-BA6E-44C0B8615DF0}"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54996-4E83-744E-BA6E-44C0B8615DF0}"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54996-4E83-744E-BA6E-44C0B8615DF0}"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54996-4E83-744E-BA6E-44C0B8615DF0}" type="datetimeFigureOut">
              <a:rPr lang="en-US" smtClean="0"/>
              <a:pPr/>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54996-4E83-744E-BA6E-44C0B8615DF0}" type="datetimeFigureOut">
              <a:rPr lang="en-US" smtClean="0"/>
              <a:pPr/>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54996-4E83-744E-BA6E-44C0B8615DF0}" type="datetimeFigureOut">
              <a:rPr lang="en-US" smtClean="0"/>
              <a:pPr/>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54996-4E83-744E-BA6E-44C0B8615DF0}"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54996-4E83-744E-BA6E-44C0B8615DF0}"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1C252-6AED-7644-80D4-ED268AC008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54996-4E83-744E-BA6E-44C0B8615DF0}" type="datetimeFigureOut">
              <a:rPr lang="en-US" smtClean="0"/>
              <a:pPr/>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1C252-6AED-7644-80D4-ED268AC00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C3TUWU_yg4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RNmXwNnB9w"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www.youtube.com/watch?v=EDbzB9hjzP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BnjqGhAlFz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we8ycrMX2w" TargetMode="External"/><Relationship Id="rId2" Type="http://schemas.openxmlformats.org/officeDocument/2006/relationships/hyperlink" Target="http://www.youtube.com/watch?v=1G5BADZH2sQ"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soIQ52hkMXw"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LFBIJgkj_-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Zpf38dQpMz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F4JQZb83oC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A0viFTN1zU"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aFHPRi0ZeXE"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p>
            <a:r>
              <a:rPr lang="en-US" sz="6000" dirty="0" smtClean="0"/>
              <a:t>Baroque Era</a:t>
            </a:r>
            <a:endParaRPr lang="en-US" sz="6000" dirty="0"/>
          </a:p>
        </p:txBody>
      </p:sp>
      <p:sp>
        <p:nvSpPr>
          <p:cNvPr id="3" name="Subtitle 2"/>
          <p:cNvSpPr>
            <a:spLocks noGrp="1"/>
          </p:cNvSpPr>
          <p:nvPr>
            <p:ph type="subTitle" idx="1"/>
          </p:nvPr>
        </p:nvSpPr>
        <p:spPr/>
        <p:txBody>
          <a:bodyPr>
            <a:normAutofit/>
          </a:bodyPr>
          <a:lstStyle/>
          <a:p>
            <a:r>
              <a:rPr lang="en-US" sz="4000" dirty="0" smtClean="0"/>
              <a:t>1600-1750</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2316162"/>
          </a:xfrm>
        </p:spPr>
        <p:txBody>
          <a:bodyPr>
            <a:normAutofit fontScale="90000"/>
          </a:bodyPr>
          <a:lstStyle/>
          <a:p>
            <a:r>
              <a:rPr lang="en-US" dirty="0" smtClean="0"/>
              <a:t>Improvement in instruments allowed for greater range, more complex playing techniques and larger orchestras</a:t>
            </a:r>
            <a:br>
              <a:rPr lang="en-US" dirty="0" smtClean="0"/>
            </a:br>
            <a:endParaRPr lang="en-US" dirty="0"/>
          </a:p>
        </p:txBody>
      </p:sp>
      <p:sp>
        <p:nvSpPr>
          <p:cNvPr id="9" name="Text Placeholder 8"/>
          <p:cNvSpPr>
            <a:spLocks noGrp="1"/>
          </p:cNvSpPr>
          <p:nvPr>
            <p:ph type="body" idx="1"/>
          </p:nvPr>
        </p:nvSpPr>
        <p:spPr>
          <a:xfrm>
            <a:off x="604837" y="2285999"/>
            <a:ext cx="4040187" cy="1143000"/>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algn="ctr"/>
            <a:r>
              <a:rPr lang="en-US" sz="3200" dirty="0" smtClean="0"/>
              <a:t>Concerto </a:t>
            </a:r>
          </a:p>
          <a:p>
            <a:pPr algn="ctr"/>
            <a:r>
              <a:rPr lang="en-US" sz="3200" dirty="0"/>
              <a:t>C</a:t>
            </a:r>
            <a:r>
              <a:rPr lang="en-US" sz="3200" dirty="0" smtClean="0"/>
              <a:t>oncerto </a:t>
            </a:r>
            <a:r>
              <a:rPr lang="en-US" sz="3200" dirty="0" err="1"/>
              <a:t>G</a:t>
            </a:r>
            <a:r>
              <a:rPr lang="en-US" sz="3200" dirty="0" err="1" smtClean="0"/>
              <a:t>rosso</a:t>
            </a:r>
            <a:endParaRPr lang="en-US" sz="3200" dirty="0"/>
          </a:p>
        </p:txBody>
      </p:sp>
      <p:sp>
        <p:nvSpPr>
          <p:cNvPr id="10" name="Content Placeholder 9"/>
          <p:cNvSpPr>
            <a:spLocks noGrp="1"/>
          </p:cNvSpPr>
          <p:nvPr>
            <p:ph sz="half" idx="2"/>
          </p:nvPr>
        </p:nvSpPr>
        <p:spPr>
          <a:xfrm>
            <a:off x="604837" y="3428999"/>
            <a:ext cx="4040188" cy="3113087"/>
          </a:xfrm>
        </p:spPr>
        <p:style>
          <a:lnRef idx="1">
            <a:schemeClr val="accent1"/>
          </a:lnRef>
          <a:fillRef idx="2">
            <a:schemeClr val="accent1"/>
          </a:fillRef>
          <a:effectRef idx="1">
            <a:schemeClr val="accent1"/>
          </a:effectRef>
          <a:fontRef idx="minor">
            <a:schemeClr val="dk1"/>
          </a:fontRef>
        </p:style>
        <p:txBody>
          <a:bodyPr/>
          <a:lstStyle/>
          <a:p>
            <a:r>
              <a:rPr lang="en-US" dirty="0" smtClean="0"/>
              <a:t>featured solo instrument with orchestra accompaniment  </a:t>
            </a:r>
          </a:p>
          <a:p>
            <a:pPr>
              <a:buNone/>
            </a:pPr>
            <a:endParaRPr lang="en-US" dirty="0"/>
          </a:p>
        </p:txBody>
      </p:sp>
      <p:sp>
        <p:nvSpPr>
          <p:cNvPr id="11" name="Text Placeholder 10"/>
          <p:cNvSpPr>
            <a:spLocks noGrp="1"/>
          </p:cNvSpPr>
          <p:nvPr>
            <p:ph type="body" sz="quarter" idx="3"/>
          </p:nvPr>
        </p:nvSpPr>
        <p:spPr>
          <a:xfrm>
            <a:off x="4645025" y="2285999"/>
            <a:ext cx="4041775" cy="1143000"/>
          </a:xfrm>
        </p:spPr>
        <p:style>
          <a:lnRef idx="1">
            <a:schemeClr val="accent1"/>
          </a:lnRef>
          <a:fillRef idx="3">
            <a:schemeClr val="accent1"/>
          </a:fillRef>
          <a:effectRef idx="2">
            <a:schemeClr val="accent1"/>
          </a:effectRef>
          <a:fontRef idx="minor">
            <a:schemeClr val="lt1"/>
          </a:fontRef>
        </p:style>
        <p:txBody>
          <a:bodyPr anchor="ctr">
            <a:normAutofit/>
          </a:bodyPr>
          <a:lstStyle/>
          <a:p>
            <a:pPr algn="ctr"/>
            <a:r>
              <a:rPr lang="en-US" sz="3200" dirty="0" smtClean="0"/>
              <a:t>sonata</a:t>
            </a:r>
          </a:p>
        </p:txBody>
      </p:sp>
      <p:sp>
        <p:nvSpPr>
          <p:cNvPr id="12" name="Content Placeholder 11"/>
          <p:cNvSpPr>
            <a:spLocks noGrp="1"/>
          </p:cNvSpPr>
          <p:nvPr>
            <p:ph sz="quarter" idx="4"/>
          </p:nvPr>
        </p:nvSpPr>
        <p:spPr>
          <a:xfrm>
            <a:off x="4645025" y="3428999"/>
            <a:ext cx="4041775" cy="3113087"/>
          </a:xfrm>
        </p:spPr>
        <p:style>
          <a:lnRef idx="1">
            <a:schemeClr val="accent1"/>
          </a:lnRef>
          <a:fillRef idx="2">
            <a:schemeClr val="accent1"/>
          </a:fillRef>
          <a:effectRef idx="1">
            <a:schemeClr val="accent1"/>
          </a:effectRef>
          <a:fontRef idx="minor">
            <a:schemeClr val="dk1"/>
          </a:fontRef>
        </p:style>
        <p:txBody>
          <a:bodyPr/>
          <a:lstStyle/>
          <a:p>
            <a:r>
              <a:rPr lang="en-US" dirty="0" smtClean="0"/>
              <a:t>Soloist</a:t>
            </a:r>
          </a:p>
          <a:p>
            <a:r>
              <a:rPr lang="en-US" dirty="0" smtClean="0"/>
              <a:t>Figured bass</a:t>
            </a:r>
          </a:p>
          <a:p>
            <a:r>
              <a:rPr lang="en-US" dirty="0" smtClean="0"/>
              <a:t>keyboard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Vocal Music of the Baroque Era</a:t>
            </a:r>
            <a:br>
              <a:rPr lang="en-US" dirty="0" smtClean="0">
                <a:hlinkClick r:id="rId2"/>
              </a:rPr>
            </a:br>
            <a:r>
              <a:rPr lang="en-US" sz="1556" dirty="0" smtClean="0">
                <a:hlinkClick r:id="rId2"/>
              </a:rPr>
              <a:t>http://</a:t>
            </a:r>
            <a:r>
              <a:rPr lang="en-US" sz="1556" dirty="0" smtClean="0">
                <a:hlinkClick r:id="rId2"/>
              </a:rPr>
              <a:t>www.youtube.com/watch?v=C3TUWU_yg4s</a:t>
            </a:r>
            <a:r>
              <a:rPr lang="en-US" sz="1556" dirty="0">
                <a:hlinkClick r:id="rId2"/>
              </a:rPr>
              <a:t> </a:t>
            </a:r>
            <a:r>
              <a:rPr lang="en-US" sz="1556" dirty="0" smtClean="0">
                <a:hlinkClick r:id="rId2"/>
              </a:rPr>
              <a:t/>
            </a:r>
            <a:br>
              <a:rPr lang="en-US" sz="1556" dirty="0" smtClean="0">
                <a:hlinkClick r:id="rId2"/>
              </a:rPr>
            </a:br>
            <a:r>
              <a:rPr lang="en-US" sz="1400" i="1" dirty="0" smtClean="0">
                <a:hlinkClick r:id="rId2"/>
              </a:rPr>
              <a:t>Handel </a:t>
            </a:r>
            <a:r>
              <a:rPr lang="en-US" sz="1400" dirty="0" err="1" smtClean="0">
                <a:hlinkClick r:id="rId2"/>
              </a:rPr>
              <a:t>Halleluia</a:t>
            </a:r>
            <a:r>
              <a:rPr lang="en-US" sz="1400" dirty="0" smtClean="0">
                <a:hlinkClick r:id="rId2"/>
              </a:rPr>
              <a:t> Chorus</a:t>
            </a:r>
            <a:br>
              <a:rPr lang="en-US" sz="1400" dirty="0" smtClean="0">
                <a:hlinkClick r:id="rId2"/>
              </a:rPr>
            </a:br>
            <a:endParaRPr lang="en-US" sz="1556" u="sng" dirty="0">
              <a:hlinkClick r:id="rId2"/>
            </a:endParaRPr>
          </a:p>
        </p:txBody>
      </p:sp>
      <p:graphicFrame>
        <p:nvGraphicFramePr>
          <p:cNvPr id="3" name="Table 2"/>
          <p:cNvGraphicFramePr>
            <a:graphicFrameLocks noGrp="1"/>
          </p:cNvGraphicFramePr>
          <p:nvPr/>
        </p:nvGraphicFramePr>
        <p:xfrm>
          <a:off x="1524000" y="1752602"/>
          <a:ext cx="6096000" cy="4869180"/>
        </p:xfrm>
        <a:graphic>
          <a:graphicData uri="http://schemas.openxmlformats.org/drawingml/2006/table">
            <a:tbl>
              <a:tblPr firstRow="1" bandRow="1">
                <a:tableStyleId>{08FB837D-C827-4EFA-A057-4D05807E0F7C}</a:tableStyleId>
              </a:tblPr>
              <a:tblGrid>
                <a:gridCol w="2032000"/>
                <a:gridCol w="2032000"/>
                <a:gridCol w="2032000"/>
              </a:tblGrid>
              <a:tr h="647700">
                <a:tc>
                  <a:txBody>
                    <a:bodyPr/>
                    <a:lstStyle/>
                    <a:p>
                      <a:pPr algn="ctr"/>
                      <a:r>
                        <a:rPr lang="en-US" sz="2400" dirty="0" smtClean="0"/>
                        <a:t>Opera</a:t>
                      </a:r>
                      <a:endParaRPr lang="en-US" sz="2400" dirty="0"/>
                    </a:p>
                  </a:txBody>
                  <a:tcPr/>
                </a:tc>
                <a:tc>
                  <a:txBody>
                    <a:bodyPr/>
                    <a:lstStyle/>
                    <a:p>
                      <a:pPr algn="ctr"/>
                      <a:r>
                        <a:rPr lang="en-US" sz="2400" dirty="0" smtClean="0"/>
                        <a:t>Oratorio</a:t>
                      </a:r>
                    </a:p>
                    <a:p>
                      <a:pPr algn="ctr"/>
                      <a:r>
                        <a:rPr lang="en-US" sz="2400" dirty="0" smtClean="0"/>
                        <a:t>Mass</a:t>
                      </a:r>
                      <a:endParaRPr lang="en-US" sz="2400" dirty="0"/>
                    </a:p>
                  </a:txBody>
                  <a:tcPr/>
                </a:tc>
                <a:tc>
                  <a:txBody>
                    <a:bodyPr/>
                    <a:lstStyle/>
                    <a:p>
                      <a:pPr algn="ctr"/>
                      <a:r>
                        <a:rPr lang="en-US" sz="2400" dirty="0" smtClean="0"/>
                        <a:t>Cantata</a:t>
                      </a:r>
                      <a:endParaRPr lang="en-US" sz="2400" dirty="0"/>
                    </a:p>
                  </a:txBody>
                  <a:tcPr/>
                </a:tc>
              </a:tr>
              <a:tr h="647700">
                <a:tc>
                  <a:txBody>
                    <a:bodyPr/>
                    <a:lstStyle/>
                    <a:p>
                      <a:r>
                        <a:rPr lang="en-US" dirty="0" smtClean="0"/>
                        <a:t>soloists</a:t>
                      </a:r>
                      <a:endParaRPr lang="en-US" dirty="0"/>
                    </a:p>
                  </a:txBody>
                  <a:tcPr/>
                </a:tc>
                <a:tc>
                  <a:txBody>
                    <a:bodyPr/>
                    <a:lstStyle/>
                    <a:p>
                      <a:r>
                        <a:rPr lang="en-US" dirty="0" smtClean="0"/>
                        <a:t>soloists</a:t>
                      </a:r>
                      <a:endParaRPr lang="en-US" dirty="0"/>
                    </a:p>
                  </a:txBody>
                  <a:tcPr/>
                </a:tc>
                <a:tc>
                  <a:txBody>
                    <a:bodyPr/>
                    <a:lstStyle/>
                    <a:p>
                      <a:r>
                        <a:rPr lang="en-US" dirty="0" smtClean="0"/>
                        <a:t>1 soloist</a:t>
                      </a:r>
                      <a:endParaRPr lang="en-US" dirty="0"/>
                    </a:p>
                  </a:txBody>
                  <a:tcPr/>
                </a:tc>
              </a:tr>
              <a:tr h="647700">
                <a:tc>
                  <a:txBody>
                    <a:bodyPr/>
                    <a:lstStyle/>
                    <a:p>
                      <a:r>
                        <a:rPr lang="en-US" dirty="0" smtClean="0"/>
                        <a:t>chorus</a:t>
                      </a:r>
                      <a:endParaRPr lang="en-US" dirty="0"/>
                    </a:p>
                  </a:txBody>
                  <a:tcPr/>
                </a:tc>
                <a:tc>
                  <a:txBody>
                    <a:bodyPr/>
                    <a:lstStyle/>
                    <a:p>
                      <a:r>
                        <a:rPr lang="en-US" dirty="0" smtClean="0"/>
                        <a:t>chorus</a:t>
                      </a:r>
                      <a:endParaRPr lang="en-US" dirty="0"/>
                    </a:p>
                  </a:txBody>
                  <a:tcPr/>
                </a:tc>
                <a:tc>
                  <a:txBody>
                    <a:bodyPr/>
                    <a:lstStyle/>
                    <a:p>
                      <a:endParaRPr lang="en-US" dirty="0"/>
                    </a:p>
                  </a:txBody>
                  <a:tcPr/>
                </a:tc>
              </a:tr>
              <a:tr h="647700">
                <a:tc>
                  <a:txBody>
                    <a:bodyPr/>
                    <a:lstStyle/>
                    <a:p>
                      <a:r>
                        <a:rPr lang="en-US" dirty="0" smtClean="0"/>
                        <a:t>Orchestral accompaniment</a:t>
                      </a:r>
                      <a:endParaRPr lang="en-US" dirty="0"/>
                    </a:p>
                  </a:txBody>
                  <a:tcPr/>
                </a:tc>
                <a:tc>
                  <a:txBody>
                    <a:bodyPr/>
                    <a:lstStyle/>
                    <a:p>
                      <a:r>
                        <a:rPr lang="en-US" dirty="0" smtClean="0"/>
                        <a:t>Orchestral accompaniment</a:t>
                      </a:r>
                      <a:endParaRPr lang="en-US" dirty="0"/>
                    </a:p>
                  </a:txBody>
                  <a:tcPr/>
                </a:tc>
                <a:tc>
                  <a:txBody>
                    <a:bodyPr/>
                    <a:lstStyle/>
                    <a:p>
                      <a:r>
                        <a:rPr lang="en-US" dirty="0" smtClean="0"/>
                        <a:t>Keyboard</a:t>
                      </a:r>
                    </a:p>
                    <a:p>
                      <a:r>
                        <a:rPr lang="en-US" dirty="0" smtClean="0"/>
                        <a:t>Accompaniment &amp; figured bass</a:t>
                      </a:r>
                      <a:endParaRPr lang="en-US" dirty="0"/>
                    </a:p>
                  </a:txBody>
                  <a:tcPr/>
                </a:tc>
              </a:tr>
              <a:tr h="647700">
                <a:tc>
                  <a:txBody>
                    <a:bodyPr/>
                    <a:lstStyle/>
                    <a:p>
                      <a:r>
                        <a:rPr lang="en-US" dirty="0" smtClean="0"/>
                        <a:t>Staged </a:t>
                      </a:r>
                    </a:p>
                    <a:p>
                      <a:r>
                        <a:rPr lang="en-US" dirty="0" smtClean="0"/>
                        <a:t>Performed</a:t>
                      </a:r>
                      <a:r>
                        <a:rPr lang="en-US" baseline="0" dirty="0" smtClean="0"/>
                        <a:t> in theater/opera house</a:t>
                      </a:r>
                      <a:endParaRPr lang="en-US" dirty="0"/>
                    </a:p>
                  </a:txBody>
                  <a:tcPr/>
                </a:tc>
                <a:tc>
                  <a:txBody>
                    <a:bodyPr/>
                    <a:lstStyle/>
                    <a:p>
                      <a:r>
                        <a:rPr lang="en-US" dirty="0" smtClean="0"/>
                        <a:t>Performed in church</a:t>
                      </a:r>
                      <a:endParaRPr lang="en-US" dirty="0"/>
                    </a:p>
                  </a:txBody>
                  <a:tcPr/>
                </a:tc>
                <a:tc>
                  <a:txBody>
                    <a:bodyPr/>
                    <a:lstStyle/>
                    <a:p>
                      <a:r>
                        <a:rPr lang="en-US" dirty="0" smtClean="0"/>
                        <a:t>Performed in salon or</a:t>
                      </a:r>
                      <a:r>
                        <a:rPr lang="en-US" baseline="0" dirty="0" smtClean="0"/>
                        <a:t> at a party</a:t>
                      </a:r>
                      <a:endParaRPr lang="en-US" dirty="0"/>
                    </a:p>
                  </a:txBody>
                  <a:tcPr/>
                </a:tc>
              </a:tr>
              <a:tr h="647700">
                <a:tc>
                  <a:txBody>
                    <a:bodyPr/>
                    <a:lstStyle/>
                    <a:p>
                      <a:r>
                        <a:rPr lang="en-US" dirty="0" smtClean="0"/>
                        <a:t>Costumes and sets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George Frederic Handel</a:t>
            </a:r>
            <a:br>
              <a:rPr lang="en-US" dirty="0" smtClean="0"/>
            </a:br>
            <a:r>
              <a:rPr lang="en-US" dirty="0" smtClean="0"/>
              <a:t>1685-1759</a:t>
            </a:r>
            <a:endParaRPr lang="en-US" dirty="0"/>
          </a:p>
        </p:txBody>
      </p:sp>
      <p:pic>
        <p:nvPicPr>
          <p:cNvPr id="5" name="Content Placeholder 4" descr="220px-Georg_Friedrich_Händel.jpg"/>
          <p:cNvPicPr>
            <a:picLocks noGrp="1" noChangeAspect="1"/>
          </p:cNvPicPr>
          <p:nvPr>
            <p:ph idx="1"/>
          </p:nvPr>
        </p:nvPicPr>
        <p:blipFill>
          <a:blip r:embed="rId2"/>
          <a:srcRect l="-1606" r="-1606"/>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sz="1600" dirty="0" smtClean="0"/>
              <a:t>Born in Germany but settled in London, England</a:t>
            </a:r>
          </a:p>
          <a:p>
            <a:endParaRPr lang="en-US" sz="1600" dirty="0" smtClean="0"/>
          </a:p>
          <a:p>
            <a:r>
              <a:rPr lang="en-US" sz="1600" dirty="0" smtClean="0"/>
              <a:t>Kapellmeister for Prince Georg</a:t>
            </a:r>
          </a:p>
          <a:p>
            <a:endParaRPr lang="en-US" sz="1600" dirty="0" smtClean="0"/>
          </a:p>
          <a:p>
            <a:r>
              <a:rPr lang="en-US" sz="1600" dirty="0" smtClean="0"/>
              <a:t>Composed for aristocracy at first  but later composed for the people.</a:t>
            </a:r>
          </a:p>
          <a:p>
            <a:endParaRPr lang="en-US" sz="1600" dirty="0" smtClean="0"/>
          </a:p>
          <a:p>
            <a:r>
              <a:rPr lang="en-US" sz="1600" dirty="0" smtClean="0"/>
              <a:t>Best known works are </a:t>
            </a:r>
          </a:p>
          <a:p>
            <a:r>
              <a:rPr lang="en-US" sz="1600" dirty="0" smtClean="0"/>
              <a:t>	The Messiah (which includes the Halleluiah Chorus)</a:t>
            </a:r>
          </a:p>
          <a:p>
            <a:r>
              <a:rPr lang="en-US" sz="1600" dirty="0" smtClean="0"/>
              <a:t>	Water Music</a:t>
            </a:r>
          </a:p>
          <a:p>
            <a:r>
              <a:rPr lang="en-US" sz="1600" dirty="0" smtClean="0"/>
              <a:t>	Royal Fireworks Music</a:t>
            </a:r>
          </a:p>
          <a:p>
            <a:endParaRPr lang="en-US" sz="1600" dirty="0" smtClean="0"/>
          </a:p>
          <a:p>
            <a:r>
              <a:rPr lang="en-US" sz="1600" dirty="0" smtClean="0">
                <a:hlinkClick r:id="rId3"/>
              </a:rPr>
              <a:t>http://</a:t>
            </a:r>
            <a:r>
              <a:rPr lang="en-US" sz="1600" dirty="0" smtClean="0">
                <a:hlinkClick r:id="rId3"/>
              </a:rPr>
              <a:t>www.youtube.com/watch?v=TRNmXwNnB9w</a:t>
            </a:r>
            <a:endParaRPr lang="en-US" sz="1600" dirty="0" smtClean="0"/>
          </a:p>
          <a:p>
            <a:r>
              <a:rPr lang="en-US" sz="1600" dirty="0">
                <a:hlinkClick r:id="rId4"/>
              </a:rPr>
              <a:t>http://</a:t>
            </a:r>
            <a:r>
              <a:rPr lang="en-US" sz="1600" dirty="0" smtClean="0">
                <a:hlinkClick r:id="rId4"/>
              </a:rPr>
              <a:t>www.youtube.com/watch?v=EDbzB9hjzPA</a:t>
            </a:r>
            <a:endParaRPr lang="en-US" sz="1600" dirty="0" smtClean="0"/>
          </a:p>
          <a:p>
            <a:r>
              <a:rPr lang="en-US" sz="1600" dirty="0" smtClean="0"/>
              <a:t>Handel </a:t>
            </a:r>
            <a:r>
              <a:rPr lang="en-US" sz="1600" i="1" dirty="0" smtClean="0"/>
              <a:t>Water Music</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Johann </a:t>
            </a:r>
            <a:r>
              <a:rPr lang="en-US" dirty="0" err="1" smtClean="0"/>
              <a:t>SebastianBach</a:t>
            </a:r>
            <a:r>
              <a:rPr lang="en-US" dirty="0" smtClean="0"/>
              <a:t/>
            </a:r>
            <a:br>
              <a:rPr lang="en-US" dirty="0" smtClean="0"/>
            </a:br>
            <a:r>
              <a:rPr lang="en-US" sz="2222" dirty="0" smtClean="0">
                <a:hlinkClick r:id="rId2"/>
              </a:rPr>
              <a:t>http://www.youtube.com/watch?v=BnjqGhAlFzs</a:t>
            </a:r>
            <a:endParaRPr lang="en-US" sz="2222" dirty="0"/>
          </a:p>
        </p:txBody>
      </p:sp>
      <p:sp>
        <p:nvSpPr>
          <p:cNvPr id="3" name="Text Placeholder 2"/>
          <p:cNvSpPr>
            <a:spLocks noGrp="1"/>
          </p:cNvSpPr>
          <p:nvPr>
            <p:ph type="body" idx="1"/>
          </p:nvPr>
        </p:nvSpPr>
        <p:spPr/>
        <p:txBody>
          <a:bodyPr/>
          <a:lstStyle/>
          <a:p>
            <a:pPr algn="ctr"/>
            <a:r>
              <a:rPr lang="en-US" dirty="0" smtClean="0"/>
              <a:t>1685-1750</a:t>
            </a:r>
            <a:endParaRPr lang="en-US" dirty="0"/>
          </a:p>
        </p:txBody>
      </p:sp>
      <p:pic>
        <p:nvPicPr>
          <p:cNvPr id="7" name="Content Placeholder 6" descr="Johann_Sebastian_Bach.jpg"/>
          <p:cNvPicPr>
            <a:picLocks noGrp="1" noChangeAspect="1"/>
          </p:cNvPicPr>
          <p:nvPr>
            <p:ph sz="half" idx="2"/>
          </p:nvPr>
        </p:nvPicPr>
        <p:blipFill>
          <a:blip r:embed="rId3"/>
          <a:srcRect l="-12948" r="-12948"/>
          <a:stretch>
            <a:fillRect/>
          </a:stretch>
        </p:blipFill>
        <p:spPr/>
      </p:pic>
      <p:sp>
        <p:nvSpPr>
          <p:cNvPr id="5" name="Text Placeholder 4"/>
          <p:cNvSpPr>
            <a:spLocks noGrp="1"/>
          </p:cNvSpPr>
          <p:nvPr>
            <p:ph type="body" sz="quarter" idx="3"/>
          </p:nvPr>
        </p:nvSpPr>
        <p:spPr/>
        <p:txBody>
          <a:bodyPr/>
          <a:lstStyle/>
          <a:p>
            <a:r>
              <a:rPr lang="en-US" dirty="0" smtClean="0"/>
              <a:t>German </a:t>
            </a:r>
            <a:endParaRPr lang="en-US" dirty="0"/>
          </a:p>
        </p:txBody>
      </p:sp>
      <p:sp>
        <p:nvSpPr>
          <p:cNvPr id="6" name="Content Placeholder 5"/>
          <p:cNvSpPr>
            <a:spLocks noGrp="1"/>
          </p:cNvSpPr>
          <p:nvPr>
            <p:ph sz="quarter" idx="4"/>
          </p:nvPr>
        </p:nvSpPr>
        <p:spPr/>
        <p:txBody>
          <a:bodyPr>
            <a:normAutofit fontScale="85000" lnSpcReduction="10000"/>
          </a:bodyPr>
          <a:lstStyle/>
          <a:p>
            <a:pPr>
              <a:buNone/>
            </a:pPr>
            <a:r>
              <a:rPr lang="en-US" dirty="0" smtClean="0"/>
              <a:t>	Lived in Leipzig and Weimar</a:t>
            </a:r>
          </a:p>
          <a:p>
            <a:r>
              <a:rPr lang="en-US" dirty="0" smtClean="0"/>
              <a:t>During his lifetime he was best known as an organist.</a:t>
            </a:r>
          </a:p>
          <a:p>
            <a:r>
              <a:rPr lang="en-US" dirty="0" smtClean="0"/>
              <a:t>Prolific composer (but not recognized until after his death)</a:t>
            </a:r>
          </a:p>
          <a:p>
            <a:r>
              <a:rPr lang="en-US" dirty="0" smtClean="0"/>
              <a:t>Master of counterpoint</a:t>
            </a:r>
          </a:p>
          <a:p>
            <a:r>
              <a:rPr lang="en-US" dirty="0" smtClean="0"/>
              <a:t>Some important works</a:t>
            </a:r>
          </a:p>
          <a:p>
            <a:pPr lvl="1"/>
            <a:r>
              <a:rPr lang="en-US" dirty="0" smtClean="0"/>
              <a:t>Mass in B Minor</a:t>
            </a:r>
          </a:p>
          <a:p>
            <a:pPr lvl="1"/>
            <a:r>
              <a:rPr lang="en-US" dirty="0" smtClean="0"/>
              <a:t>Well Tempered Clavier</a:t>
            </a:r>
          </a:p>
          <a:p>
            <a:pPr lvl="1"/>
            <a:r>
              <a:rPr lang="en-US" dirty="0" smtClean="0"/>
              <a:t>Toccata and Fugue </a:t>
            </a:r>
          </a:p>
          <a:p>
            <a:pPr lvl="1"/>
            <a:r>
              <a:rPr lang="en-US" dirty="0" smtClean="0"/>
              <a:t>Goldberg Variations</a:t>
            </a:r>
          </a:p>
          <a:p>
            <a:pPr lvl="1"/>
            <a:r>
              <a:rPr lang="en-US" dirty="0" smtClean="0"/>
              <a:t>The Brandenburg Concertos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828800"/>
          </a:xfrm>
        </p:spPr>
        <p:txBody>
          <a:bodyPr>
            <a:noAutofit/>
          </a:bodyPr>
          <a:lstStyle/>
          <a:p>
            <a:r>
              <a:rPr lang="en-US" sz="4000" dirty="0" smtClean="0"/>
              <a:t>Antonio</a:t>
            </a:r>
            <a:r>
              <a:rPr lang="en-US" sz="4000" dirty="0" smtClean="0">
                <a:hlinkClick r:id="rId2"/>
              </a:rPr>
              <a:t> </a:t>
            </a:r>
            <a:r>
              <a:rPr lang="en-US" sz="4000" dirty="0" smtClean="0"/>
              <a:t>Vivaldi</a:t>
            </a:r>
            <a:br>
              <a:rPr lang="en-US" sz="4000" dirty="0" smtClean="0"/>
            </a:br>
            <a:r>
              <a:rPr lang="en-US" sz="4000" dirty="0" smtClean="0"/>
              <a:t>1678 -1741</a:t>
            </a:r>
            <a:br>
              <a:rPr lang="en-US" sz="4000" dirty="0" smtClean="0"/>
            </a:br>
            <a:r>
              <a:rPr lang="en-US" sz="2000" dirty="0" smtClean="0">
                <a:hlinkClick r:id="rId3"/>
              </a:rPr>
              <a:t>http</a:t>
            </a:r>
            <a:r>
              <a:rPr lang="en-US" sz="2000" dirty="0">
                <a:hlinkClick r:id="rId3"/>
              </a:rPr>
              <a:t>://</a:t>
            </a:r>
            <a:r>
              <a:rPr lang="en-US" sz="2000" dirty="0" smtClean="0">
                <a:hlinkClick r:id="rId3"/>
              </a:rPr>
              <a:t>www.youtube.com/watch?v=bwe8ycrMX2w</a:t>
            </a:r>
            <a:r>
              <a:rPr lang="en-US" sz="2000" dirty="0" smtClean="0"/>
              <a:t> </a:t>
            </a:r>
            <a:r>
              <a:rPr lang="en-US" sz="2000" dirty="0" err="1" smtClean="0"/>
              <a:t>Alla</a:t>
            </a:r>
            <a:r>
              <a:rPr lang="en-US" sz="2000" dirty="0" smtClean="0"/>
              <a:t> </a:t>
            </a:r>
            <a:r>
              <a:rPr lang="en-US" sz="2000" dirty="0" err="1" smtClean="0"/>
              <a:t>Rustica</a:t>
            </a:r>
            <a:endParaRPr lang="en-US" sz="2000" dirty="0"/>
          </a:p>
        </p:txBody>
      </p:sp>
      <p:sp>
        <p:nvSpPr>
          <p:cNvPr id="11" name="Text Placeholder 10"/>
          <p:cNvSpPr>
            <a:spLocks noGrp="1"/>
          </p:cNvSpPr>
          <p:nvPr>
            <p:ph type="body" idx="1"/>
          </p:nvPr>
        </p:nvSpPr>
        <p:spPr>
          <a:xfrm>
            <a:off x="457200" y="1676400"/>
            <a:ext cx="4040188" cy="761999"/>
          </a:xfrm>
        </p:spPr>
        <p:txBody>
          <a:bodyPr>
            <a:normAutofit fontScale="70000" lnSpcReduction="20000"/>
          </a:bodyPr>
          <a:lstStyle/>
          <a:p>
            <a:pPr algn="ctr"/>
            <a:r>
              <a:rPr lang="en-US" sz="3200" dirty="0" smtClean="0"/>
              <a:t>Widespread fame throughout Europe during his lifetime</a:t>
            </a:r>
            <a:endParaRPr lang="en-US" sz="3200" dirty="0"/>
          </a:p>
        </p:txBody>
      </p:sp>
      <p:pic>
        <p:nvPicPr>
          <p:cNvPr id="6" name="Picture Placeholder 5" descr="Vivaldi_caricature.png"/>
          <p:cNvPicPr>
            <a:picLocks noGrp="1" noChangeAspect="1"/>
          </p:cNvPicPr>
          <p:nvPr>
            <p:ph sz="half" idx="2"/>
          </p:nvPr>
        </p:nvPicPr>
        <p:blipFill>
          <a:blip r:embed="rId4"/>
          <a:srcRect l="-20808" r="-20808"/>
          <a:stretch>
            <a:fillRect/>
          </a:stretch>
        </p:blipFill>
        <p:spPr>
          <a:xfrm>
            <a:off x="457200" y="2438400"/>
            <a:ext cx="4040188" cy="4114799"/>
          </a:xfrm>
        </p:spPr>
      </p:pic>
      <p:sp>
        <p:nvSpPr>
          <p:cNvPr id="12" name="Text Placeholder 11"/>
          <p:cNvSpPr>
            <a:spLocks noGrp="1"/>
          </p:cNvSpPr>
          <p:nvPr>
            <p:ph type="body" sz="quarter" idx="3"/>
          </p:nvPr>
        </p:nvSpPr>
        <p:spPr>
          <a:xfrm>
            <a:off x="4800600" y="1676400"/>
            <a:ext cx="3886200" cy="761999"/>
          </a:xfrm>
        </p:spPr>
        <p:txBody>
          <a:bodyPr>
            <a:normAutofit/>
          </a:bodyPr>
          <a:lstStyle/>
          <a:p>
            <a:pPr algn="ctr"/>
            <a:r>
              <a:rPr lang="en-US" sz="3200" dirty="0" smtClean="0"/>
              <a:t>The </a:t>
            </a:r>
            <a:r>
              <a:rPr lang="en-US" sz="3200" dirty="0" smtClean="0">
                <a:solidFill>
                  <a:srgbClr val="FF0000"/>
                </a:solidFill>
              </a:rPr>
              <a:t>Red</a:t>
            </a:r>
            <a:r>
              <a:rPr lang="en-US" sz="3200" dirty="0" smtClean="0"/>
              <a:t> Priest</a:t>
            </a:r>
            <a:endParaRPr lang="en-US" sz="3200" dirty="0"/>
          </a:p>
        </p:txBody>
      </p:sp>
      <p:sp>
        <p:nvSpPr>
          <p:cNvPr id="13" name="Content Placeholder 12"/>
          <p:cNvSpPr>
            <a:spLocks noGrp="1"/>
          </p:cNvSpPr>
          <p:nvPr>
            <p:ph sz="quarter" idx="4"/>
          </p:nvPr>
        </p:nvSpPr>
        <p:spPr>
          <a:xfrm>
            <a:off x="4645025" y="2438399"/>
            <a:ext cx="4041775" cy="4114800"/>
          </a:xfrm>
        </p:spPr>
        <p:txBody>
          <a:bodyPr>
            <a:normAutofit fontScale="92500" lnSpcReduction="20000"/>
          </a:bodyPr>
          <a:lstStyle/>
          <a:p>
            <a:r>
              <a:rPr lang="en-US" dirty="0" smtClean="0"/>
              <a:t>Virtuoso violinist</a:t>
            </a:r>
          </a:p>
          <a:p>
            <a:r>
              <a:rPr lang="en-US" dirty="0" smtClean="0"/>
              <a:t>Catholic priest</a:t>
            </a:r>
          </a:p>
          <a:p>
            <a:r>
              <a:rPr lang="en-US" dirty="0" err="1" smtClean="0"/>
              <a:t>Ospedale</a:t>
            </a:r>
            <a:r>
              <a:rPr lang="en-US" dirty="0" smtClean="0"/>
              <a:t> </a:t>
            </a:r>
            <a:r>
              <a:rPr lang="en-US" dirty="0" err="1" smtClean="0"/>
              <a:t>della</a:t>
            </a:r>
            <a:r>
              <a:rPr lang="en-US" dirty="0" smtClean="0"/>
              <a:t> Pieta (an orphanage for wayward girls)</a:t>
            </a:r>
          </a:p>
          <a:p>
            <a:r>
              <a:rPr lang="en-US" dirty="0" smtClean="0"/>
              <a:t>Opera </a:t>
            </a:r>
            <a:r>
              <a:rPr lang="en-US" dirty="0" err="1" smtClean="0"/>
              <a:t>Imprasario</a:t>
            </a:r>
            <a:endParaRPr lang="en-US" dirty="0" smtClean="0"/>
          </a:p>
          <a:p>
            <a:r>
              <a:rPr lang="en-US" dirty="0" smtClean="0"/>
              <a:t>Prolific composer and famous throughout Europe</a:t>
            </a:r>
          </a:p>
          <a:p>
            <a:r>
              <a:rPr lang="en-US" dirty="0" smtClean="0"/>
              <a:t>The Four Seasons</a:t>
            </a:r>
          </a:p>
          <a:p>
            <a:r>
              <a:rPr lang="en-US" dirty="0" smtClean="0"/>
              <a:t>Concerto </a:t>
            </a:r>
            <a:r>
              <a:rPr lang="en-US" dirty="0" err="1" smtClean="0"/>
              <a:t>Grosso</a:t>
            </a:r>
            <a:endParaRPr lang="en-US" dirty="0" smtClean="0"/>
          </a:p>
          <a:p>
            <a:r>
              <a:rPr lang="en-US" dirty="0" smtClean="0"/>
              <a:t>expanded the range and playing possibilities of instruments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r>
              <a:rPr lang="en-US" dirty="0" smtClean="0"/>
              <a:t>Pachelbel Canon</a:t>
            </a:r>
            <a:br>
              <a:rPr lang="en-US" dirty="0" smtClean="0"/>
            </a:br>
            <a:r>
              <a:rPr lang="en-US" sz="1600" dirty="0"/>
              <a:t/>
            </a:r>
            <a:br>
              <a:rPr lang="en-US" sz="1600" dirty="0"/>
            </a:br>
            <a:r>
              <a:rPr lang="en-US" sz="1600" dirty="0">
                <a:hlinkClick r:id="rId2"/>
              </a:rPr>
              <a:t>http://</a:t>
            </a:r>
            <a:r>
              <a:rPr lang="en-US" sz="1600" dirty="0" smtClean="0">
                <a:hlinkClick r:id="rId2"/>
              </a:rPr>
              <a:t>www.youtube.com/watch?v=soIQ52hkMXw</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The Pachelbel </a:t>
            </a:r>
            <a:r>
              <a:rPr lang="en-US" sz="1600" dirty="0" err="1" smtClean="0"/>
              <a:t>Kanon</a:t>
            </a:r>
            <a:r>
              <a:rPr lang="en-US" sz="1600" dirty="0" smtClean="0"/>
              <a:t> is one of the most beloved pieces of the Baroque Era.  It features an 8 bar bass line with a 3 part canon in the upper voices.  A canon is a typed of composition that utilizes counterpoint similar to a round.</a:t>
            </a:r>
            <a:endParaRPr lang="en-US" sz="1600" dirty="0"/>
          </a:p>
        </p:txBody>
      </p:sp>
      <p:pic>
        <p:nvPicPr>
          <p:cNvPr id="5" name="Picture 4" descr="800px-Pachelbel-canon-colors.png"/>
          <p:cNvPicPr>
            <a:picLocks noChangeAspect="1"/>
          </p:cNvPicPr>
          <p:nvPr/>
        </p:nvPicPr>
        <p:blipFill>
          <a:blip r:embed="rId3"/>
          <a:stretch>
            <a:fillRect/>
          </a:stretch>
        </p:blipFill>
        <p:spPr>
          <a:xfrm>
            <a:off x="976231" y="3733800"/>
            <a:ext cx="7388307" cy="19573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Baroque Era</a:t>
            </a:r>
            <a:endParaRPr lang="en-US" dirty="0"/>
          </a:p>
        </p:txBody>
      </p:sp>
      <p:sp>
        <p:nvSpPr>
          <p:cNvPr id="3" name="Content Placeholder 2"/>
          <p:cNvSpPr>
            <a:spLocks noGrp="1"/>
          </p:cNvSpPr>
          <p:nvPr>
            <p:ph idx="1"/>
          </p:nvPr>
        </p:nvSpPr>
        <p:spPr/>
        <p:txBody>
          <a:bodyPr>
            <a:normAutofit lnSpcReduction="10000"/>
          </a:bodyPr>
          <a:lstStyle/>
          <a:p>
            <a:r>
              <a:rPr lang="en-US" dirty="0" smtClean="0"/>
              <a:t>Baroque is a term generally used by music historians to describe a broad range of musical styles in a large geographic area covering much of Europe and lasting for about 150 years between 1600-1750</a:t>
            </a:r>
            <a:r>
              <a:rPr lang="en-US" dirty="0" smtClean="0"/>
              <a:t>.</a:t>
            </a:r>
          </a:p>
          <a:p>
            <a:endParaRPr lang="en-US" dirty="0"/>
          </a:p>
          <a:p>
            <a:endParaRPr lang="en-US" sz="1600" dirty="0" smtClean="0"/>
          </a:p>
          <a:p>
            <a:endParaRPr lang="en-US" sz="1600" dirty="0"/>
          </a:p>
          <a:p>
            <a:endParaRPr lang="en-US" sz="1600" dirty="0" smtClean="0"/>
          </a:p>
          <a:p>
            <a:r>
              <a:rPr lang="en-US" sz="1600" dirty="0">
                <a:hlinkClick r:id="rId2"/>
              </a:rPr>
              <a:t>http://www.youtube.com/watch?v=LFBIJgkj_-</a:t>
            </a:r>
            <a:r>
              <a:rPr lang="en-US" sz="1600" dirty="0" smtClean="0">
                <a:hlinkClick r:id="rId2"/>
              </a:rPr>
              <a:t>g</a:t>
            </a:r>
            <a:endParaRPr lang="en-US" sz="1600" dirty="0" smtClean="0"/>
          </a:p>
          <a:p>
            <a:r>
              <a:rPr lang="en-US" sz="1600" dirty="0" smtClean="0"/>
              <a:t>Handel </a:t>
            </a:r>
            <a:r>
              <a:rPr lang="en-US" sz="1600" i="1" dirty="0" smtClean="0"/>
              <a:t>For Unto Us</a:t>
            </a:r>
            <a:endParaRPr lang="en-US" sz="16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00299" y="2628902"/>
            <a:ext cx="6400804" cy="1142996"/>
          </a:xfrm>
        </p:spPr>
        <p:txBody>
          <a:bodyPr vert="vert" anchor="t">
            <a:normAutofit fontScale="90000"/>
          </a:bodyPr>
          <a:lstStyle/>
          <a:p>
            <a:pPr algn="l"/>
            <a:r>
              <a:rPr lang="en-US" sz="2000" dirty="0" smtClean="0"/>
              <a:t>Handel</a:t>
            </a:r>
            <a:br>
              <a:rPr lang="en-US" sz="2000" dirty="0" smtClean="0"/>
            </a:br>
            <a:r>
              <a:rPr lang="en-US" sz="2000" dirty="0" smtClean="0"/>
              <a:t/>
            </a:r>
            <a:br>
              <a:rPr lang="en-US" sz="2000" dirty="0" smtClean="0"/>
            </a:br>
            <a:r>
              <a:rPr lang="en-US" sz="2000" dirty="0" smtClean="0"/>
              <a:t>Telemann</a:t>
            </a:r>
            <a:br>
              <a:rPr lang="en-US" sz="2000" dirty="0" smtClean="0"/>
            </a:br>
            <a:r>
              <a:rPr lang="en-US" sz="2000" dirty="0" smtClean="0"/>
              <a:t/>
            </a:r>
            <a:br>
              <a:rPr lang="en-US" sz="2000" dirty="0" smtClean="0"/>
            </a:br>
            <a:r>
              <a:rPr lang="en-US" sz="2000" dirty="0" smtClean="0"/>
              <a:t>Pachelbel</a:t>
            </a:r>
            <a:br>
              <a:rPr lang="en-US" sz="2000" dirty="0" smtClean="0"/>
            </a:br>
            <a:r>
              <a:rPr lang="en-US" sz="2000" dirty="0" smtClean="0"/>
              <a:t/>
            </a:r>
            <a:br>
              <a:rPr lang="en-US" sz="2000" dirty="0" smtClean="0"/>
            </a:br>
            <a:r>
              <a:rPr lang="en-US" sz="2000" dirty="0" smtClean="0"/>
              <a:t>Bach</a:t>
            </a:r>
            <a:br>
              <a:rPr lang="en-US" sz="2000" dirty="0" smtClean="0"/>
            </a:br>
            <a:r>
              <a:rPr lang="en-US" sz="2000" dirty="0" smtClean="0"/>
              <a:t/>
            </a:r>
            <a:br>
              <a:rPr lang="en-US" sz="2000" dirty="0" smtClean="0"/>
            </a:br>
            <a:r>
              <a:rPr lang="en-US" sz="2000" dirty="0" smtClean="0"/>
              <a:t>Lully</a:t>
            </a:r>
            <a:br>
              <a:rPr lang="en-US" sz="2000" dirty="0" smtClean="0"/>
            </a:br>
            <a:r>
              <a:rPr lang="en-US" sz="2000" dirty="0" smtClean="0"/>
              <a:t/>
            </a:r>
            <a:br>
              <a:rPr lang="en-US" sz="2000" dirty="0" smtClean="0"/>
            </a:br>
            <a:r>
              <a:rPr lang="en-US" sz="2000" dirty="0" smtClean="0"/>
              <a:t>Couperin</a:t>
            </a:r>
            <a:br>
              <a:rPr lang="en-US" sz="2000" dirty="0" smtClean="0"/>
            </a:br>
            <a:r>
              <a:rPr lang="en-US" sz="2000" dirty="0" smtClean="0"/>
              <a:t/>
            </a:r>
            <a:br>
              <a:rPr lang="en-US" sz="2000" dirty="0" smtClean="0"/>
            </a:br>
            <a:r>
              <a:rPr lang="en-US" sz="2000" dirty="0" smtClean="0"/>
              <a:t>Rameau</a:t>
            </a:r>
            <a:r>
              <a:rPr lang="en-US" sz="2000" dirty="0" smtClean="0"/>
              <a:t/>
            </a:r>
            <a:br>
              <a:rPr lang="en-US" sz="2000" dirty="0" smtClean="0"/>
            </a:br>
            <a:r>
              <a:rPr lang="en-US" sz="2000" dirty="0" smtClean="0"/>
              <a:t/>
            </a:r>
            <a:br>
              <a:rPr lang="en-US" sz="2000" dirty="0" smtClean="0"/>
            </a:br>
            <a:r>
              <a:rPr lang="en-US" sz="2000" dirty="0" smtClean="0"/>
              <a:t>Purcell</a:t>
            </a:r>
            <a:br>
              <a:rPr lang="en-US" sz="2000" dirty="0" smtClean="0"/>
            </a:br>
            <a:r>
              <a:rPr lang="en-US" sz="2000" dirty="0" smtClean="0"/>
              <a:t/>
            </a:r>
            <a:br>
              <a:rPr lang="en-US" sz="2000" dirty="0" smtClean="0"/>
            </a:br>
            <a:r>
              <a:rPr lang="en-US" sz="2000" dirty="0" smtClean="0"/>
              <a:t>Vivaldi</a:t>
            </a:r>
            <a:br>
              <a:rPr lang="en-US" sz="2000" dirty="0" smtClean="0"/>
            </a:br>
            <a:r>
              <a:rPr lang="en-US" sz="2000" dirty="0" smtClean="0"/>
              <a:t/>
            </a:r>
            <a:br>
              <a:rPr lang="en-US" sz="2000" dirty="0" smtClean="0"/>
            </a:br>
            <a:r>
              <a:rPr lang="en-US" sz="2000" dirty="0" smtClean="0"/>
              <a:t>Corelli</a:t>
            </a:r>
            <a:br>
              <a:rPr lang="en-US" sz="2000" dirty="0" smtClean="0"/>
            </a:br>
            <a:r>
              <a:rPr lang="en-US" sz="2000" dirty="0" smtClean="0"/>
              <a:t/>
            </a:r>
            <a:br>
              <a:rPr lang="en-US" sz="2000" dirty="0" smtClean="0"/>
            </a:br>
            <a:r>
              <a:rPr lang="en-US" sz="2000" dirty="0" smtClean="0"/>
              <a:t>Scarlatti</a:t>
            </a:r>
            <a:endParaRPr lang="en-US" sz="2000" dirty="0"/>
          </a:p>
        </p:txBody>
      </p:sp>
      <p:pic>
        <p:nvPicPr>
          <p:cNvPr id="4" name="Content Placeholder 3" descr="800px-Europe,_1700_-_1714.png"/>
          <p:cNvPicPr>
            <a:picLocks noGrp="1" noChangeAspect="1"/>
          </p:cNvPicPr>
          <p:nvPr>
            <p:ph idx="1"/>
          </p:nvPr>
        </p:nvPicPr>
        <p:blipFill>
          <a:blip r:embed="rId2"/>
          <a:srcRect l="-12050" r="-12050"/>
          <a:stretch>
            <a:fillRect/>
          </a:stretch>
        </p:blipFill>
        <p:spPr>
          <a:xfrm>
            <a:off x="457200" y="762001"/>
            <a:ext cx="9144641" cy="5029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normAutofit/>
          </a:bodyPr>
          <a:lstStyle/>
          <a:p>
            <a:r>
              <a:rPr lang="en-US" sz="3200" dirty="0" smtClean="0"/>
              <a:t>Baroque music and architecture is known for its elaborate ornamentation</a:t>
            </a:r>
            <a:endParaRPr lang="en-US" sz="3200" dirty="0"/>
          </a:p>
        </p:txBody>
      </p:sp>
      <p:sp>
        <p:nvSpPr>
          <p:cNvPr id="7" name="Text Placeholder 6"/>
          <p:cNvSpPr>
            <a:spLocks noGrp="1"/>
          </p:cNvSpPr>
          <p:nvPr>
            <p:ph type="body" idx="1"/>
          </p:nvPr>
        </p:nvSpPr>
        <p:spPr/>
        <p:txBody>
          <a:bodyPr>
            <a:normAutofit fontScale="92500"/>
          </a:bodyPr>
          <a:lstStyle/>
          <a:p>
            <a:r>
              <a:rPr lang="en-US" dirty="0" smtClean="0"/>
              <a:t>Carvings, decorations, ironwork</a:t>
            </a:r>
            <a:endParaRPr lang="en-US" dirty="0"/>
          </a:p>
        </p:txBody>
      </p:sp>
      <p:sp>
        <p:nvSpPr>
          <p:cNvPr id="9" name="Text Placeholder 8"/>
          <p:cNvSpPr>
            <a:spLocks noGrp="1"/>
          </p:cNvSpPr>
          <p:nvPr>
            <p:ph type="body" sz="quarter" idx="3"/>
          </p:nvPr>
        </p:nvSpPr>
        <p:spPr>
          <a:xfrm>
            <a:off x="5410200" y="1535113"/>
            <a:ext cx="3276600" cy="639762"/>
          </a:xfrm>
        </p:spPr>
        <p:txBody>
          <a:bodyPr>
            <a:normAutofit fontScale="77500" lnSpcReduction="20000"/>
          </a:bodyPr>
          <a:lstStyle/>
          <a:p>
            <a:pPr algn="ctr"/>
            <a:r>
              <a:rPr lang="en-US" dirty="0" smtClean="0"/>
              <a:t>Gold </a:t>
            </a:r>
            <a:r>
              <a:rPr lang="en-US" dirty="0" err="1" smtClean="0"/>
              <a:t>filagree</a:t>
            </a:r>
            <a:r>
              <a:rPr lang="en-US" dirty="0" smtClean="0"/>
              <a:t> and carvings </a:t>
            </a:r>
          </a:p>
          <a:p>
            <a:pPr algn="ctr"/>
            <a:r>
              <a:rPr lang="en-US" dirty="0" smtClean="0"/>
              <a:t>on top of carvings</a:t>
            </a:r>
            <a:endParaRPr lang="en-US" dirty="0"/>
          </a:p>
        </p:txBody>
      </p:sp>
      <p:pic>
        <p:nvPicPr>
          <p:cNvPr id="12" name="Content Placeholder 11" descr="images-3.jpeg"/>
          <p:cNvPicPr>
            <a:picLocks noGrp="1" noChangeAspect="1"/>
          </p:cNvPicPr>
          <p:nvPr>
            <p:ph sz="quarter" idx="4"/>
          </p:nvPr>
        </p:nvPicPr>
        <p:blipFill>
          <a:blip r:embed="rId2"/>
          <a:srcRect l="-11374" r="-11374"/>
          <a:stretch>
            <a:fillRect/>
          </a:stretch>
        </p:blipFill>
        <p:spPr>
          <a:xfrm>
            <a:off x="5102225" y="2174875"/>
            <a:ext cx="4041775" cy="3951288"/>
          </a:xfrm>
        </p:spPr>
      </p:pic>
      <p:pic>
        <p:nvPicPr>
          <p:cNvPr id="14" name="Content Placeholder 13" descr="Versailles51375217sm.jpg"/>
          <p:cNvPicPr>
            <a:picLocks noGrp="1" noChangeAspect="1"/>
          </p:cNvPicPr>
          <p:nvPr>
            <p:ph sz="half" idx="2"/>
          </p:nvPr>
        </p:nvPicPr>
        <p:blipFill>
          <a:blip r:embed="rId3"/>
          <a:srcRect t="-25092" b="-25092"/>
          <a:stretch>
            <a:fillRect/>
          </a:stretch>
        </p:blipFill>
        <p:spPr>
          <a:xfrm>
            <a:off x="103339" y="1828800"/>
            <a:ext cx="4998886" cy="488889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Baroque Music</a:t>
            </a:r>
            <a:endParaRPr lang="en-US" dirty="0"/>
          </a:p>
        </p:txBody>
      </p:sp>
      <p:sp>
        <p:nvSpPr>
          <p:cNvPr id="8" name="Content Placeholder 7"/>
          <p:cNvSpPr>
            <a:spLocks noGrp="1"/>
          </p:cNvSpPr>
          <p:nvPr>
            <p:ph idx="1"/>
          </p:nvPr>
        </p:nvSpPr>
        <p:spPr/>
        <p:txBody>
          <a:bodyPr/>
          <a:lstStyle/>
          <a:p>
            <a:r>
              <a:rPr lang="en-US" dirty="0" smtClean="0"/>
              <a:t>Elaborate ornamentation</a:t>
            </a:r>
          </a:p>
          <a:p>
            <a:r>
              <a:rPr lang="en-US" dirty="0" smtClean="0"/>
              <a:t>Rhythmic impulse or drive</a:t>
            </a:r>
          </a:p>
          <a:p>
            <a:r>
              <a:rPr lang="en-US" dirty="0" smtClean="0"/>
              <a:t>Expanded size, range and complexity of instrumental performances</a:t>
            </a:r>
          </a:p>
          <a:p>
            <a:r>
              <a:rPr lang="en-US" dirty="0" smtClean="0"/>
              <a:t>New instrumental playing techniques</a:t>
            </a:r>
          </a:p>
          <a:p>
            <a:r>
              <a:rPr lang="en-US" dirty="0" smtClean="0"/>
              <a:t>Figured bass leads to a grounding of </a:t>
            </a:r>
            <a:r>
              <a:rPr lang="en-US" dirty="0" smtClean="0"/>
              <a:t>tonality</a:t>
            </a:r>
          </a:p>
          <a:p>
            <a:endParaRPr lang="en-US" sz="1400" dirty="0"/>
          </a:p>
          <a:p>
            <a:r>
              <a:rPr lang="en-US" sz="1400" dirty="0">
                <a:hlinkClick r:id="rId2"/>
              </a:rPr>
              <a:t>http://</a:t>
            </a:r>
            <a:r>
              <a:rPr lang="en-US" sz="1400" dirty="0" smtClean="0">
                <a:hlinkClick r:id="rId2"/>
              </a:rPr>
              <a:t>www.youtube.com/watch?v=Zpf38dQpMzk</a:t>
            </a:r>
            <a:endParaRPr lang="en-US" sz="1400" dirty="0" smtClean="0"/>
          </a:p>
          <a:p>
            <a:r>
              <a:rPr lang="en-US" sz="1400" dirty="0" smtClean="0"/>
              <a:t>Bach </a:t>
            </a:r>
            <a:r>
              <a:rPr lang="en-US" sz="1400" i="1" dirty="0" smtClean="0"/>
              <a:t>Brandenburg No 1</a:t>
            </a:r>
            <a:endParaRPr lang="en-US" sz="1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Pipe Organ</a:t>
            </a:r>
            <a:br>
              <a:rPr lang="en-US" dirty="0" smtClean="0"/>
            </a:br>
            <a:r>
              <a:rPr lang="en-US" sz="2400" dirty="0" smtClean="0"/>
              <a:t>The pipe organ was the main keyboard instrument of the Baroque period.  Most churches had elaborate, large pipe organs that took up entire walls and had multiple keyboards including one for the feet.</a:t>
            </a:r>
            <a:br>
              <a:rPr lang="en-US" sz="2400" dirty="0" smtClean="0"/>
            </a:br>
            <a:r>
              <a:rPr lang="en-US" sz="1800" dirty="0">
                <a:hlinkClick r:id="rId2"/>
              </a:rPr>
              <a:t>http://</a:t>
            </a:r>
            <a:r>
              <a:rPr lang="en-US" sz="1800" dirty="0" smtClean="0">
                <a:hlinkClick r:id="rId2"/>
              </a:rPr>
              <a:t>www.youtube.com/watch?v=F4JQZb83oCc</a:t>
            </a:r>
            <a:r>
              <a:rPr lang="en-US" sz="1800" dirty="0" smtClean="0"/>
              <a:t/>
            </a:r>
            <a:br>
              <a:rPr lang="en-US" sz="1800" dirty="0" smtClean="0"/>
            </a:br>
            <a:r>
              <a:rPr lang="en-US" sz="1800" dirty="0" smtClean="0"/>
              <a:t>Bach </a:t>
            </a:r>
            <a:r>
              <a:rPr lang="en-US" sz="1800" i="1" dirty="0" smtClean="0"/>
              <a:t>Toccata &amp; Fugue</a:t>
            </a:r>
            <a:endParaRPr lang="en-US" sz="1800" i="1" dirty="0"/>
          </a:p>
        </p:txBody>
      </p:sp>
      <p:pic>
        <p:nvPicPr>
          <p:cNvPr id="9" name="Content Placeholder 8" descr="articleLarge.jpg"/>
          <p:cNvPicPr>
            <a:picLocks noGrp="1" noChangeAspect="1"/>
          </p:cNvPicPr>
          <p:nvPr>
            <p:ph idx="1"/>
          </p:nvPr>
        </p:nvPicPr>
        <p:blipFill>
          <a:blip r:embed="rId3"/>
          <a:srcRect l="-4" r="-4"/>
          <a:stretch>
            <a:fillRect/>
          </a:stretch>
        </p:blipFill>
        <p:spPr>
          <a:xfrm>
            <a:off x="457200" y="1905000"/>
            <a:ext cx="822960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Johann Sebastian Bach</a:t>
            </a:r>
            <a:br>
              <a:rPr lang="en-US" dirty="0" smtClean="0"/>
            </a:br>
            <a:r>
              <a:rPr lang="en-US" dirty="0" smtClean="0"/>
              <a:t>Toccata and Fugue</a:t>
            </a:r>
            <a:endParaRPr lang="en-US" dirty="0"/>
          </a:p>
        </p:txBody>
      </p:sp>
      <p:pic>
        <p:nvPicPr>
          <p:cNvPr id="7" name="Content Placeholder 6" descr="1b.jpg"/>
          <p:cNvPicPr>
            <a:picLocks noGrp="1" noChangeAspect="1"/>
          </p:cNvPicPr>
          <p:nvPr>
            <p:ph sz="half" idx="1"/>
          </p:nvPr>
        </p:nvPicPr>
        <p:blipFill>
          <a:blip r:embed="rId2"/>
          <a:srcRect t="-2852" b="-2852"/>
          <a:stretch>
            <a:fillRect/>
          </a:stretch>
        </p:blipFill>
        <p:spPr>
          <a:xfrm>
            <a:off x="457200" y="1905000"/>
            <a:ext cx="3766621" cy="4221163"/>
          </a:xfrm>
        </p:spPr>
      </p:pic>
      <p:pic>
        <p:nvPicPr>
          <p:cNvPr id="8" name="Content Placeholder 7" descr="2518896938_7a4863b247.jpg"/>
          <p:cNvPicPr>
            <a:picLocks noGrp="1" noChangeAspect="1"/>
          </p:cNvPicPr>
          <p:nvPr>
            <p:ph sz="half" idx="2"/>
          </p:nvPr>
        </p:nvPicPr>
        <p:blipFill>
          <a:blip r:embed="rId3"/>
          <a:srcRect t="-31445" b="-31445"/>
          <a:stretch>
            <a:fillRect/>
          </a:stretch>
        </p:blipFill>
        <p:spPr>
          <a:xfrm>
            <a:off x="4267147" y="1600200"/>
            <a:ext cx="4419653"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Picture Placeholder 7" descr="10000RuckersharpsicordportraitA.jpg"/>
          <p:cNvPicPr>
            <a:picLocks noGrp="1" noChangeAspect="1"/>
          </p:cNvPicPr>
          <p:nvPr>
            <p:ph type="pic" idx="1"/>
          </p:nvPr>
        </p:nvPicPr>
        <p:blipFill>
          <a:blip r:embed="rId2"/>
          <a:srcRect l="-20028" r="-20028"/>
          <a:stretch>
            <a:fillRect/>
          </a:stretch>
        </p:blipFill>
        <p:spPr>
          <a:xfrm>
            <a:off x="939271" y="612774"/>
            <a:ext cx="6339417" cy="4754563"/>
          </a:xfrm>
        </p:spPr>
      </p:pic>
      <p:sp>
        <p:nvSpPr>
          <p:cNvPr id="7" name="Text Placeholder 6"/>
          <p:cNvSpPr>
            <a:spLocks noGrp="1"/>
          </p:cNvSpPr>
          <p:nvPr>
            <p:ph type="body" sz="half" idx="2"/>
          </p:nvPr>
        </p:nvSpPr>
        <p:spPr>
          <a:xfrm>
            <a:off x="0" y="5367338"/>
            <a:ext cx="9144000" cy="804862"/>
          </a:xfrm>
        </p:spPr>
        <p:txBody>
          <a:bodyPr>
            <a:noAutofit/>
          </a:bodyPr>
          <a:lstStyle/>
          <a:p>
            <a:r>
              <a:rPr lang="en-US" sz="3200" b="1" dirty="0" smtClean="0"/>
              <a:t>The harpsichord </a:t>
            </a:r>
            <a:r>
              <a:rPr lang="en-US" sz="2800" dirty="0" smtClean="0"/>
              <a:t>- the other keyboard instrument of the Baroque Era. The strings were played with a plucking mechanism, so it has a jangling sound. </a:t>
            </a:r>
            <a:r>
              <a:rPr lang="en-US" sz="1200" dirty="0" smtClean="0">
                <a:hlinkClick r:id="rId3"/>
              </a:rPr>
              <a:t>http://</a:t>
            </a:r>
            <a:r>
              <a:rPr lang="en-US" sz="1200" dirty="0" smtClean="0">
                <a:hlinkClick r:id="rId3"/>
              </a:rPr>
              <a:t>www.youtube.com/watch?v=SA0viFTN1zU</a:t>
            </a:r>
            <a:endParaRPr lang="en-US" sz="1200" dirty="0" smtClean="0"/>
          </a:p>
          <a:p>
            <a:r>
              <a:rPr lang="en-US" sz="1200" dirty="0" smtClean="0"/>
              <a:t>													Scarlatti</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8600" y="0"/>
            <a:ext cx="6248400" cy="1219200"/>
          </a:xfrm>
        </p:spPr>
        <p:txBody>
          <a:bodyPr>
            <a:normAutofit fontScale="90000"/>
          </a:bodyPr>
          <a:lstStyle/>
          <a:p>
            <a:r>
              <a:rPr lang="en-US" dirty="0" smtClean="0"/>
              <a:t/>
            </a:r>
            <a:br>
              <a:rPr lang="en-US" dirty="0" smtClean="0"/>
            </a:br>
            <a:r>
              <a:rPr lang="en-US" dirty="0" smtClean="0"/>
              <a:t>Instruments of the Baroque </a:t>
            </a:r>
            <a:r>
              <a:rPr lang="en-US" sz="1778" dirty="0" smtClean="0"/>
              <a:t>rise of concerto </a:t>
            </a:r>
            <a:r>
              <a:rPr lang="en-US" sz="1778" dirty="0" err="1" smtClean="0"/>
              <a:t>grosso</a:t>
            </a:r>
            <a:r>
              <a:rPr lang="en-US" sz="1778" dirty="0"/>
              <a:t/>
            </a:r>
            <a:br>
              <a:rPr lang="en-US" sz="1778" dirty="0"/>
            </a:br>
            <a:r>
              <a:rPr lang="en-US" sz="1778" dirty="0">
                <a:hlinkClick r:id="rId2"/>
              </a:rPr>
              <a:t>http://</a:t>
            </a:r>
            <a:r>
              <a:rPr lang="en-US" sz="1778" dirty="0" smtClean="0">
                <a:hlinkClick r:id="rId2"/>
              </a:rPr>
              <a:t>www.youtube.com/watch?v=aFHPRi0ZeXE</a:t>
            </a:r>
            <a:r>
              <a:rPr lang="en-US" sz="1778" dirty="0" smtClean="0"/>
              <a:t/>
            </a:r>
            <a:br>
              <a:rPr lang="en-US" sz="1778" dirty="0" smtClean="0"/>
            </a:br>
            <a:r>
              <a:rPr lang="en-US" sz="1778" dirty="0" smtClean="0"/>
              <a:t>Vivaldi </a:t>
            </a:r>
            <a:r>
              <a:rPr lang="en-US" sz="1778" i="1" dirty="0" smtClean="0"/>
              <a:t>Spring Concerto</a:t>
            </a:r>
            <a:r>
              <a:rPr lang="en-US" dirty="0" smtClean="0"/>
              <a:t/>
            </a:r>
            <a:br>
              <a:rPr lang="en-US" dirty="0" smtClean="0"/>
            </a:br>
            <a:r>
              <a:rPr lang="en-US" dirty="0" smtClean="0"/>
              <a:t> </a:t>
            </a:r>
            <a:endParaRPr lang="en-US" dirty="0"/>
          </a:p>
        </p:txBody>
      </p:sp>
      <p:pic>
        <p:nvPicPr>
          <p:cNvPr id="13" name="Picture 12"/>
          <p:cNvPicPr>
            <a:picLocks noChangeAspect="1"/>
          </p:cNvPicPr>
          <p:nvPr/>
        </p:nvPicPr>
        <p:blipFill>
          <a:blip r:embed="rId3"/>
          <a:stretch>
            <a:fillRect/>
          </a:stretch>
        </p:blipFill>
        <p:spPr>
          <a:xfrm>
            <a:off x="638760" y="1219200"/>
            <a:ext cx="4157478" cy="5234642"/>
          </a:xfrm>
          <a:prstGeom prst="rect">
            <a:avLst/>
          </a:prstGeom>
        </p:spPr>
      </p:pic>
      <p:pic>
        <p:nvPicPr>
          <p:cNvPr id="14" name="Picture 13"/>
          <p:cNvPicPr>
            <a:picLocks noChangeAspect="1"/>
          </p:cNvPicPr>
          <p:nvPr/>
        </p:nvPicPr>
        <p:blipFill>
          <a:blip r:embed="rId4"/>
          <a:stretch>
            <a:fillRect/>
          </a:stretch>
        </p:blipFill>
        <p:spPr>
          <a:xfrm>
            <a:off x="5452872" y="4437281"/>
            <a:ext cx="3005328" cy="2016562"/>
          </a:xfrm>
          <a:prstGeom prst="rect">
            <a:avLst/>
          </a:prstGeom>
        </p:spPr>
      </p:pic>
      <p:pic>
        <p:nvPicPr>
          <p:cNvPr id="15" name="Picture 14"/>
          <p:cNvPicPr>
            <a:picLocks noChangeAspect="1"/>
          </p:cNvPicPr>
          <p:nvPr/>
        </p:nvPicPr>
        <p:blipFill>
          <a:blip r:embed="rId5"/>
          <a:stretch>
            <a:fillRect/>
          </a:stretch>
        </p:blipFill>
        <p:spPr>
          <a:xfrm>
            <a:off x="7086600" y="274638"/>
            <a:ext cx="1371600" cy="2286000"/>
          </a:xfrm>
          <a:prstGeom prst="rect">
            <a:avLst/>
          </a:prstGeom>
        </p:spPr>
      </p:pic>
      <p:pic>
        <p:nvPicPr>
          <p:cNvPr id="16" name="Picture 15"/>
          <p:cNvPicPr>
            <a:picLocks noChangeAspect="1"/>
          </p:cNvPicPr>
          <p:nvPr/>
        </p:nvPicPr>
        <p:blipFill>
          <a:blip r:embed="rId6"/>
          <a:stretch>
            <a:fillRect/>
          </a:stretch>
        </p:blipFill>
        <p:spPr>
          <a:xfrm>
            <a:off x="5202936" y="2743200"/>
            <a:ext cx="3255264" cy="15783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2396</TotalTime>
  <Words>304</Words>
  <Application>Microsoft Office PowerPoint</Application>
  <PresentationFormat>On-screen Show (4:3)</PresentationFormat>
  <Paragraphs>98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Baroque Era</vt:lpstr>
      <vt:lpstr>Baroque Era</vt:lpstr>
      <vt:lpstr>Handel  Telemann  Pachelbel  Bach  Lully  Couperin  Rameau  Purcell  Vivaldi  Corelli  Scarlatti</vt:lpstr>
      <vt:lpstr>Baroque music and architecture is known for its elaborate ornamentation</vt:lpstr>
      <vt:lpstr>Baroque Music</vt:lpstr>
      <vt:lpstr>Pipe Organ The pipe organ was the main keyboard instrument of the Baroque period.  Most churches had elaborate, large pipe organs that took up entire walls and had multiple keyboards including one for the feet. http://www.youtube.com/watch?v=F4JQZb83oCc Bach Toccata &amp; Fugue</vt:lpstr>
      <vt:lpstr>Johann Sebastian Bach Toccata and Fugue</vt:lpstr>
      <vt:lpstr>PowerPoint Presentation</vt:lpstr>
      <vt:lpstr> Instruments of the Baroque rise of concerto grosso http://www.youtube.com/watch?v=aFHPRi0ZeXE Vivaldi Spring Concerto  </vt:lpstr>
      <vt:lpstr>Improvement in instruments allowed for greater range, more complex playing techniques and larger orchestras </vt:lpstr>
      <vt:lpstr>Vocal Music of the Baroque Era http://www.youtube.com/watch?v=C3TUWU_yg4s  Handel Halleluia Chorus </vt:lpstr>
      <vt:lpstr>George Frederic Handel 1685-1759</vt:lpstr>
      <vt:lpstr>Johann SebastianBach http://www.youtube.com/watch?v=BnjqGhAlFzs</vt:lpstr>
      <vt:lpstr>Antonio Vivaldi 1678 -1741 http://www.youtube.com/watch?v=bwe8ycrMX2w Alla Rustica</vt:lpstr>
      <vt:lpstr>Pachelbel Canon  http://www.youtube.com/watch?v=soIQ52hkMXw   The Pachelbel Kanon is one of the most beloved pieces of the Baroque Era.  It features an 8 bar bass line with a 3 part canon in the upper voices.  A canon is a typed of composition that utilizes counterpoint similar to a round.</vt:lpstr>
    </vt:vector>
  </TitlesOfParts>
  <Company>Chipuxet Music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Baroque Era</dc:title>
  <dc:creator>Laurette Vitello</dc:creator>
  <cp:lastModifiedBy>Laurette Vitello</cp:lastModifiedBy>
  <cp:revision>31</cp:revision>
  <cp:lastPrinted>2013-10-10T12:20:02Z</cp:lastPrinted>
  <dcterms:created xsi:type="dcterms:W3CDTF">2013-08-29T02:13:00Z</dcterms:created>
  <dcterms:modified xsi:type="dcterms:W3CDTF">2013-11-07T16:32:14Z</dcterms:modified>
</cp:coreProperties>
</file>